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335" r:id="rId5"/>
    <p:sldId id="336" r:id="rId6"/>
    <p:sldId id="360" r:id="rId7"/>
    <p:sldId id="348" r:id="rId8"/>
    <p:sldId id="337" r:id="rId9"/>
    <p:sldId id="358" r:id="rId10"/>
    <p:sldId id="349" r:id="rId11"/>
    <p:sldId id="350" r:id="rId12"/>
    <p:sldId id="351" r:id="rId13"/>
    <p:sldId id="352" r:id="rId14"/>
    <p:sldId id="353" r:id="rId15"/>
    <p:sldId id="355" r:id="rId16"/>
    <p:sldId id="359" r:id="rId17"/>
    <p:sldId id="354" r:id="rId18"/>
    <p:sldId id="356" r:id="rId19"/>
    <p:sldId id="357" r:id="rId20"/>
    <p:sldId id="34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94" autoAdjust="0"/>
  </p:normalViewPr>
  <p:slideViewPr>
    <p:cSldViewPr snapToGrid="0">
      <p:cViewPr varScale="1">
        <p:scale>
          <a:sx n="65" d="100"/>
          <a:sy n="65" d="100"/>
        </p:scale>
        <p:origin x="936" y="78"/>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6/19/2024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‹Nº›</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6/19/2024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‹Nº›</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‹Nº›</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‹Nº›</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‹Nº›</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‹Nº›</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‹Nº›</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‹Nº›</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‹Nº›</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‹Nº›</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5849112" y="649224"/>
            <a:ext cx="5221224" cy="1904199"/>
          </a:xfrm>
        </p:spPr>
        <p:txBody>
          <a:bodyPr/>
          <a:lstStyle/>
          <a:p>
            <a:r>
              <a:rPr lang="en-US" dirty="0"/>
              <a:t>Proyecto de </a:t>
            </a:r>
            <a:r>
              <a:rPr lang="en-US" dirty="0" err="1"/>
              <a:t>ahorro</a:t>
            </a:r>
            <a:r>
              <a:rPr lang="en-US" dirty="0"/>
              <a:t> </a:t>
            </a:r>
            <a:r>
              <a:rPr lang="en-US" dirty="0" err="1"/>
              <a:t>mensual</a:t>
            </a:r>
            <a:br>
              <a:rPr lang="en-US" dirty="0"/>
            </a:br>
            <a:endParaRPr lang="en-US" dirty="0"/>
          </a:p>
        </p:txBody>
      </p:sp>
      <p:sp>
        <p:nvSpPr>
          <p:cNvPr id="2" name="Text Placeholder 6">
            <a:extLst>
              <a:ext uri="{FF2B5EF4-FFF2-40B4-BE49-F238E27FC236}">
                <a16:creationId xmlns:a16="http://schemas.microsoft.com/office/drawing/2014/main" id="{49405F2F-B1A2-DA4A-7367-0885032E9CFB}"/>
              </a:ext>
            </a:extLst>
          </p:cNvPr>
          <p:cNvSpPr txBox="1">
            <a:spLocks/>
          </p:cNvSpPr>
          <p:nvPr/>
        </p:nvSpPr>
        <p:spPr>
          <a:xfrm>
            <a:off x="5916168" y="2626575"/>
            <a:ext cx="5559552" cy="23317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C" sz="1800" kern="0" dirty="0" err="1">
                <a:effectLst/>
                <a:latin typeface="Times New Roman" panose="02020603050405020304" pitchFamily="18" charset="0"/>
                <a:ea typeface="Arial" panose="020B0604020202020204" pitchFamily="34" charset="0"/>
              </a:rPr>
              <a:t>Darlin</a:t>
            </a:r>
            <a:r>
              <a:rPr lang="es-EC" sz="1800" kern="0" dirty="0">
                <a:effectLst/>
                <a:latin typeface="Times New Roman" panose="02020603050405020304" pitchFamily="18" charset="0"/>
                <a:ea typeface="Arial" panose="020B0604020202020204" pitchFamily="34" charset="0"/>
              </a:rPr>
              <a:t> </a:t>
            </a:r>
            <a:r>
              <a:rPr lang="es-EC" sz="1800" kern="0" dirty="0" err="1">
                <a:effectLst/>
                <a:latin typeface="Times New Roman" panose="02020603050405020304" pitchFamily="18" charset="0"/>
                <a:ea typeface="Arial" panose="020B0604020202020204" pitchFamily="34" charset="0"/>
              </a:rPr>
              <a:t>Anacicha</a:t>
            </a:r>
            <a:r>
              <a:rPr lang="es-EC" sz="1800" kern="0" dirty="0">
                <a:effectLst/>
                <a:latin typeface="Times New Roman" panose="02020603050405020304" pitchFamily="18" charset="0"/>
                <a:ea typeface="Arial" panose="020B0604020202020204" pitchFamily="34" charset="0"/>
              </a:rPr>
              <a:t> </a:t>
            </a:r>
          </a:p>
          <a:p>
            <a:r>
              <a:rPr lang="es-EC" sz="1800" kern="0" dirty="0">
                <a:effectLst/>
                <a:latin typeface="Times New Roman" panose="02020603050405020304" pitchFamily="18" charset="0"/>
                <a:ea typeface="Arial" panose="020B0604020202020204" pitchFamily="34" charset="0"/>
              </a:rPr>
              <a:t>Joel </a:t>
            </a:r>
            <a:r>
              <a:rPr lang="es-EC" sz="1800" kern="0" dirty="0" err="1">
                <a:effectLst/>
                <a:latin typeface="Times New Roman" panose="02020603050405020304" pitchFamily="18" charset="0"/>
                <a:ea typeface="Arial" panose="020B0604020202020204" pitchFamily="34" charset="0"/>
              </a:rPr>
              <a:t>Quilumba</a:t>
            </a:r>
            <a:r>
              <a:rPr lang="es-EC" sz="1800" kern="0" dirty="0">
                <a:effectLst/>
                <a:latin typeface="Times New Roman" panose="02020603050405020304" pitchFamily="18" charset="0"/>
                <a:ea typeface="Arial" panose="020B0604020202020204" pitchFamily="34" charset="0"/>
              </a:rPr>
              <a:t> </a:t>
            </a:r>
          </a:p>
          <a:p>
            <a:r>
              <a:rPr lang="es-EC" sz="1800" kern="0" dirty="0">
                <a:effectLst/>
                <a:latin typeface="Times New Roman" panose="02020603050405020304" pitchFamily="18" charset="0"/>
                <a:ea typeface="Arial" panose="020B0604020202020204" pitchFamily="34" charset="0"/>
              </a:rPr>
              <a:t>David Arciniegas </a:t>
            </a:r>
          </a:p>
          <a:p>
            <a:r>
              <a:rPr lang="es-EC" sz="1800" kern="0" dirty="0" err="1">
                <a:effectLst/>
                <a:latin typeface="Times New Roman" panose="02020603050405020304" pitchFamily="18" charset="0"/>
                <a:ea typeface="Arial" panose="020B0604020202020204" pitchFamily="34" charset="0"/>
              </a:rPr>
              <a:t>Angel</a:t>
            </a:r>
            <a:r>
              <a:rPr lang="es-EC" sz="1800" kern="0" dirty="0">
                <a:effectLst/>
                <a:latin typeface="Times New Roman" panose="02020603050405020304" pitchFamily="18" charset="0"/>
                <a:ea typeface="Arial" panose="020B0604020202020204" pitchFamily="34" charset="0"/>
              </a:rPr>
              <a:t> Falcon</a:t>
            </a:r>
            <a:endParaRPr lang="en-US" dirty="0"/>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6196-9628-09D9-7540-358D13C5CAA2}"/>
              </a:ext>
            </a:extLst>
          </p:cNvPr>
          <p:cNvSpPr>
            <a:spLocks noGrp="1"/>
          </p:cNvSpPr>
          <p:nvPr>
            <p:ph type="title"/>
          </p:nvPr>
        </p:nvSpPr>
        <p:spPr>
          <a:xfrm>
            <a:off x="902208" y="420624"/>
            <a:ext cx="5864352" cy="877824"/>
          </a:xfrm>
        </p:spPr>
        <p:txBody>
          <a:bodyPr/>
          <a:lstStyle/>
          <a:p>
            <a:r>
              <a:rPr lang="en-US" dirty="0" err="1"/>
              <a:t>Interfaz</a:t>
            </a:r>
            <a:endParaRPr lang="en-US" dirty="0"/>
          </a:p>
        </p:txBody>
      </p:sp>
      <p:pic>
        <p:nvPicPr>
          <p:cNvPr id="4" name="Imagen 3">
            <a:extLst>
              <a:ext uri="{FF2B5EF4-FFF2-40B4-BE49-F238E27FC236}">
                <a16:creationId xmlns:a16="http://schemas.microsoft.com/office/drawing/2014/main" id="{4B8C997E-8733-00B1-26DA-E3D57D24A938}"/>
              </a:ext>
            </a:extLst>
          </p:cNvPr>
          <p:cNvPicPr>
            <a:picLocks noChangeAspect="1"/>
          </p:cNvPicPr>
          <p:nvPr/>
        </p:nvPicPr>
        <p:blipFill>
          <a:blip r:embed="rId2"/>
          <a:stretch>
            <a:fillRect/>
          </a:stretch>
        </p:blipFill>
        <p:spPr>
          <a:xfrm>
            <a:off x="1491273" y="1714950"/>
            <a:ext cx="8495221" cy="3428099"/>
          </a:xfrm>
          <a:prstGeom prst="rect">
            <a:avLst/>
          </a:prstGeom>
        </p:spPr>
      </p:pic>
    </p:spTree>
    <p:extLst>
      <p:ext uri="{BB962C8B-B14F-4D97-AF65-F5344CB8AC3E}">
        <p14:creationId xmlns:p14="http://schemas.microsoft.com/office/powerpoint/2010/main" val="2953933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C751A-2E33-C19D-6E05-88949833C924}"/>
              </a:ext>
            </a:extLst>
          </p:cNvPr>
          <p:cNvSpPr>
            <a:spLocks noGrp="1"/>
          </p:cNvSpPr>
          <p:nvPr>
            <p:ph type="title"/>
          </p:nvPr>
        </p:nvSpPr>
        <p:spPr>
          <a:xfrm>
            <a:off x="865632" y="192024"/>
            <a:ext cx="5864352" cy="1371600"/>
          </a:xfrm>
        </p:spPr>
        <p:txBody>
          <a:bodyPr/>
          <a:lstStyle/>
          <a:p>
            <a:r>
              <a:rPr lang="en-US" dirty="0" err="1"/>
              <a:t>Resultado</a:t>
            </a:r>
            <a:r>
              <a:rPr lang="en-US" dirty="0"/>
              <a:t> de la </a:t>
            </a:r>
            <a:r>
              <a:rPr lang="en-US" dirty="0" err="1"/>
              <a:t>Interfaz</a:t>
            </a:r>
            <a:endParaRPr lang="en-US" dirty="0"/>
          </a:p>
        </p:txBody>
      </p:sp>
      <p:pic>
        <p:nvPicPr>
          <p:cNvPr id="5" name="Imagen 4">
            <a:extLst>
              <a:ext uri="{FF2B5EF4-FFF2-40B4-BE49-F238E27FC236}">
                <a16:creationId xmlns:a16="http://schemas.microsoft.com/office/drawing/2014/main" id="{B7524594-E6B7-E7CB-81D5-BF61AF1DCD53}"/>
              </a:ext>
            </a:extLst>
          </p:cNvPr>
          <p:cNvPicPr>
            <a:picLocks noChangeAspect="1"/>
          </p:cNvPicPr>
          <p:nvPr/>
        </p:nvPicPr>
        <p:blipFill>
          <a:blip r:embed="rId2"/>
          <a:stretch>
            <a:fillRect/>
          </a:stretch>
        </p:blipFill>
        <p:spPr>
          <a:xfrm>
            <a:off x="1866309" y="1887332"/>
            <a:ext cx="8459381" cy="4410691"/>
          </a:xfrm>
          <a:prstGeom prst="rect">
            <a:avLst/>
          </a:prstGeom>
        </p:spPr>
      </p:pic>
    </p:spTree>
    <p:extLst>
      <p:ext uri="{BB962C8B-B14F-4D97-AF65-F5344CB8AC3E}">
        <p14:creationId xmlns:p14="http://schemas.microsoft.com/office/powerpoint/2010/main" val="1408421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C3A1F-E0D8-832A-D3FD-DDA988CF0137}"/>
              </a:ext>
            </a:extLst>
          </p:cNvPr>
          <p:cNvSpPr>
            <a:spLocks noGrp="1"/>
          </p:cNvSpPr>
          <p:nvPr>
            <p:ph type="title"/>
          </p:nvPr>
        </p:nvSpPr>
        <p:spPr/>
        <p:txBody>
          <a:bodyPr/>
          <a:lstStyle/>
          <a:p>
            <a:r>
              <a:rPr lang="en-US" dirty="0"/>
              <a:t>Desarrollo </a:t>
            </a:r>
            <a:r>
              <a:rPr lang="en-US" dirty="0" err="1"/>
              <a:t>matematico</a:t>
            </a:r>
            <a:endParaRPr lang="en-US" dirty="0"/>
          </a:p>
        </p:txBody>
      </p:sp>
      <p:sp>
        <p:nvSpPr>
          <p:cNvPr id="4" name="Slide Number Placeholder 3">
            <a:extLst>
              <a:ext uri="{FF2B5EF4-FFF2-40B4-BE49-F238E27FC236}">
                <a16:creationId xmlns:a16="http://schemas.microsoft.com/office/drawing/2014/main" id="{79CF8874-2BAB-F9EB-1B55-BE344C150289}"/>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8" name="Imagen 7" descr="Texto, Carta&#10;&#10;Descripción generada automáticamente">
            <a:extLst>
              <a:ext uri="{FF2B5EF4-FFF2-40B4-BE49-F238E27FC236}">
                <a16:creationId xmlns:a16="http://schemas.microsoft.com/office/drawing/2014/main" id="{22B04341-3FA5-2105-1EE5-D39D5C808512}"/>
              </a:ext>
            </a:extLst>
          </p:cNvPr>
          <p:cNvPicPr>
            <a:picLocks noChangeAspect="1"/>
          </p:cNvPicPr>
          <p:nvPr/>
        </p:nvPicPr>
        <p:blipFill rotWithShape="1">
          <a:blip r:embed="rId2"/>
          <a:srcRect t="13032" b="3594"/>
          <a:stretch/>
        </p:blipFill>
        <p:spPr>
          <a:xfrm>
            <a:off x="438920" y="1621970"/>
            <a:ext cx="6284960" cy="3760839"/>
          </a:xfrm>
          <a:prstGeom prst="rect">
            <a:avLst/>
          </a:prstGeom>
        </p:spPr>
      </p:pic>
      <p:pic>
        <p:nvPicPr>
          <p:cNvPr id="11" name="Imagen 10" descr="Texto&#10;&#10;Descripción generada automáticamente">
            <a:extLst>
              <a:ext uri="{FF2B5EF4-FFF2-40B4-BE49-F238E27FC236}">
                <a16:creationId xmlns:a16="http://schemas.microsoft.com/office/drawing/2014/main" id="{0CC129E6-50CF-221B-C7A0-0ADF504BA49C}"/>
              </a:ext>
            </a:extLst>
          </p:cNvPr>
          <p:cNvPicPr>
            <a:picLocks noChangeAspect="1"/>
          </p:cNvPicPr>
          <p:nvPr/>
        </p:nvPicPr>
        <p:blipFill rotWithShape="1">
          <a:blip r:embed="rId3"/>
          <a:srcRect l="7928" t="35281" r="19128"/>
          <a:stretch/>
        </p:blipFill>
        <p:spPr>
          <a:xfrm>
            <a:off x="5925268" y="1621970"/>
            <a:ext cx="5827812" cy="3359866"/>
          </a:xfrm>
          <a:prstGeom prst="rect">
            <a:avLst/>
          </a:prstGeom>
        </p:spPr>
      </p:pic>
    </p:spTree>
    <p:extLst>
      <p:ext uri="{BB962C8B-B14F-4D97-AF65-F5344CB8AC3E}">
        <p14:creationId xmlns:p14="http://schemas.microsoft.com/office/powerpoint/2010/main" val="2076603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C3A1F-E0D8-832A-D3FD-DDA988CF0137}"/>
              </a:ext>
            </a:extLst>
          </p:cNvPr>
          <p:cNvSpPr>
            <a:spLocks noGrp="1"/>
          </p:cNvSpPr>
          <p:nvPr>
            <p:ph type="title"/>
          </p:nvPr>
        </p:nvSpPr>
        <p:spPr/>
        <p:txBody>
          <a:bodyPr/>
          <a:lstStyle/>
          <a:p>
            <a:r>
              <a:rPr lang="en-US" dirty="0"/>
              <a:t>Desarrollo </a:t>
            </a:r>
            <a:r>
              <a:rPr lang="en-US" dirty="0" err="1"/>
              <a:t>matematico</a:t>
            </a:r>
            <a:endParaRPr lang="en-US" dirty="0"/>
          </a:p>
        </p:txBody>
      </p:sp>
      <p:sp>
        <p:nvSpPr>
          <p:cNvPr id="4" name="Slide Number Placeholder 3">
            <a:extLst>
              <a:ext uri="{FF2B5EF4-FFF2-40B4-BE49-F238E27FC236}">
                <a16:creationId xmlns:a16="http://schemas.microsoft.com/office/drawing/2014/main" id="{79CF8874-2BAB-F9EB-1B55-BE344C150289}"/>
              </a:ext>
            </a:extLst>
          </p:cNvPr>
          <p:cNvSpPr>
            <a:spLocks noGrp="1"/>
          </p:cNvSpPr>
          <p:nvPr>
            <p:ph type="sldNum" sz="quarter" idx="12"/>
          </p:nvPr>
        </p:nvSpPr>
        <p:spPr/>
        <p:txBody>
          <a:bodyPr/>
          <a:lstStyle/>
          <a:p>
            <a:fld id="{B5CEABB6-07DC-46E8-9B57-56EC44A396E5}" type="slidenum">
              <a:rPr lang="en-US" smtClean="0"/>
              <a:pPr/>
              <a:t>13</a:t>
            </a:fld>
            <a:endParaRPr lang="en-US" dirty="0"/>
          </a:p>
        </p:txBody>
      </p:sp>
      <p:pic>
        <p:nvPicPr>
          <p:cNvPr id="6" name="Imagen 5" descr="Texto, Carta&#10;&#10;Descripción generada automáticamente">
            <a:extLst>
              <a:ext uri="{FF2B5EF4-FFF2-40B4-BE49-F238E27FC236}">
                <a16:creationId xmlns:a16="http://schemas.microsoft.com/office/drawing/2014/main" id="{67DDDEE3-F4A6-E913-1EA8-42F6E32A653D}"/>
              </a:ext>
            </a:extLst>
          </p:cNvPr>
          <p:cNvPicPr>
            <a:picLocks noChangeAspect="1"/>
          </p:cNvPicPr>
          <p:nvPr/>
        </p:nvPicPr>
        <p:blipFill>
          <a:blip r:embed="rId2"/>
          <a:stretch>
            <a:fillRect/>
          </a:stretch>
        </p:blipFill>
        <p:spPr>
          <a:xfrm>
            <a:off x="2565605" y="1484999"/>
            <a:ext cx="7060790" cy="5126748"/>
          </a:xfrm>
          <a:prstGeom prst="rect">
            <a:avLst/>
          </a:prstGeom>
        </p:spPr>
      </p:pic>
    </p:spTree>
    <p:extLst>
      <p:ext uri="{BB962C8B-B14F-4D97-AF65-F5344CB8AC3E}">
        <p14:creationId xmlns:p14="http://schemas.microsoft.com/office/powerpoint/2010/main" val="3222027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6D49-54A9-7985-616A-F8585E3458EF}"/>
              </a:ext>
            </a:extLst>
          </p:cNvPr>
          <p:cNvSpPr>
            <a:spLocks noGrp="1"/>
          </p:cNvSpPr>
          <p:nvPr>
            <p:ph type="title"/>
          </p:nvPr>
        </p:nvSpPr>
        <p:spPr>
          <a:xfrm>
            <a:off x="893064" y="72518"/>
            <a:ext cx="8297380" cy="807204"/>
          </a:xfrm>
        </p:spPr>
        <p:txBody>
          <a:bodyPr/>
          <a:lstStyle/>
          <a:p>
            <a:r>
              <a:rPr lang="en-US" dirty="0" err="1"/>
              <a:t>Diagrama</a:t>
            </a:r>
            <a:r>
              <a:rPr lang="en-US" dirty="0"/>
              <a:t> de </a:t>
            </a:r>
            <a:r>
              <a:rPr lang="en-US" dirty="0" err="1"/>
              <a:t>flujo</a:t>
            </a:r>
            <a:endParaRPr lang="en-US" dirty="0"/>
          </a:p>
        </p:txBody>
      </p:sp>
      <p:sp>
        <p:nvSpPr>
          <p:cNvPr id="3" name="Text Placeholder 2">
            <a:extLst>
              <a:ext uri="{FF2B5EF4-FFF2-40B4-BE49-F238E27FC236}">
                <a16:creationId xmlns:a16="http://schemas.microsoft.com/office/drawing/2014/main" id="{358F33C4-CF8A-FFC6-EDB6-A54C4417D6E3}"/>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1505E926-CF60-30C2-26ED-20B9497F4CB2}"/>
              </a:ext>
            </a:extLst>
          </p:cNvPr>
          <p:cNvSpPr>
            <a:spLocks noGrp="1"/>
          </p:cNvSpPr>
          <p:nvPr>
            <p:ph type="sldNum" sz="quarter" idx="12"/>
          </p:nvPr>
        </p:nvSpPr>
        <p:spPr/>
        <p:txBody>
          <a:bodyPr/>
          <a:lstStyle/>
          <a:p>
            <a:fld id="{B5CEABB6-07DC-46E8-9B57-56EC44A396E5}" type="slidenum">
              <a:rPr lang="en-US" smtClean="0"/>
              <a:pPr/>
              <a:t>14</a:t>
            </a:fld>
            <a:endParaRPr lang="en-US" dirty="0"/>
          </a:p>
        </p:txBody>
      </p:sp>
      <p:pic>
        <p:nvPicPr>
          <p:cNvPr id="6" name="Picture 5">
            <a:extLst>
              <a:ext uri="{FF2B5EF4-FFF2-40B4-BE49-F238E27FC236}">
                <a16:creationId xmlns:a16="http://schemas.microsoft.com/office/drawing/2014/main" id="{1FD1C6D5-F496-8B7A-C39E-69FA26F3C22E}"/>
              </a:ext>
            </a:extLst>
          </p:cNvPr>
          <p:cNvPicPr>
            <a:picLocks noChangeAspect="1"/>
          </p:cNvPicPr>
          <p:nvPr/>
        </p:nvPicPr>
        <p:blipFill>
          <a:blip r:embed="rId2"/>
          <a:stretch>
            <a:fillRect/>
          </a:stretch>
        </p:blipFill>
        <p:spPr>
          <a:xfrm>
            <a:off x="762129" y="1292352"/>
            <a:ext cx="6131995" cy="4796803"/>
          </a:xfrm>
          <a:prstGeom prst="rect">
            <a:avLst/>
          </a:prstGeom>
        </p:spPr>
      </p:pic>
      <p:pic>
        <p:nvPicPr>
          <p:cNvPr id="8" name="Picture 7">
            <a:extLst>
              <a:ext uri="{FF2B5EF4-FFF2-40B4-BE49-F238E27FC236}">
                <a16:creationId xmlns:a16="http://schemas.microsoft.com/office/drawing/2014/main" id="{5E79B56A-CB83-CEA2-7959-706D6DA2EC8D}"/>
              </a:ext>
            </a:extLst>
          </p:cNvPr>
          <p:cNvPicPr>
            <a:picLocks noChangeAspect="1"/>
          </p:cNvPicPr>
          <p:nvPr/>
        </p:nvPicPr>
        <p:blipFill>
          <a:blip r:embed="rId3"/>
          <a:stretch>
            <a:fillRect/>
          </a:stretch>
        </p:blipFill>
        <p:spPr>
          <a:xfrm>
            <a:off x="6894124" y="879722"/>
            <a:ext cx="4973580" cy="5366899"/>
          </a:xfrm>
          <a:prstGeom prst="rect">
            <a:avLst/>
          </a:prstGeom>
        </p:spPr>
      </p:pic>
    </p:spTree>
    <p:extLst>
      <p:ext uri="{BB962C8B-B14F-4D97-AF65-F5344CB8AC3E}">
        <p14:creationId xmlns:p14="http://schemas.microsoft.com/office/powerpoint/2010/main" val="1525101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B1560-A263-0037-0988-59FC3E51FF24}"/>
              </a:ext>
            </a:extLst>
          </p:cNvPr>
          <p:cNvSpPr>
            <a:spLocks noGrp="1"/>
          </p:cNvSpPr>
          <p:nvPr>
            <p:ph type="title"/>
          </p:nvPr>
        </p:nvSpPr>
        <p:spPr/>
        <p:txBody>
          <a:bodyPr/>
          <a:lstStyle/>
          <a:p>
            <a:r>
              <a:rPr lang="en-US" dirty="0" err="1"/>
              <a:t>Evolucion</a:t>
            </a:r>
            <a:r>
              <a:rPr lang="en-US" dirty="0"/>
              <a:t> del </a:t>
            </a:r>
            <a:r>
              <a:rPr lang="en-US" dirty="0" err="1"/>
              <a:t>ahorro</a:t>
            </a:r>
            <a:endParaRPr lang="en-US" dirty="0"/>
          </a:p>
        </p:txBody>
      </p:sp>
      <p:sp>
        <p:nvSpPr>
          <p:cNvPr id="4" name="Slide Number Placeholder 3">
            <a:extLst>
              <a:ext uri="{FF2B5EF4-FFF2-40B4-BE49-F238E27FC236}">
                <a16:creationId xmlns:a16="http://schemas.microsoft.com/office/drawing/2014/main" id="{0176AC0D-67A4-E879-3741-BDC0D08F1E02}"/>
              </a:ext>
            </a:extLst>
          </p:cNvPr>
          <p:cNvSpPr>
            <a:spLocks noGrp="1"/>
          </p:cNvSpPr>
          <p:nvPr>
            <p:ph type="sldNum" sz="quarter" idx="12"/>
          </p:nvPr>
        </p:nvSpPr>
        <p:spPr/>
        <p:txBody>
          <a:bodyPr/>
          <a:lstStyle/>
          <a:p>
            <a:fld id="{B5CEABB6-07DC-46E8-9B57-56EC44A396E5}" type="slidenum">
              <a:rPr lang="en-US" smtClean="0"/>
              <a:pPr/>
              <a:t>15</a:t>
            </a:fld>
            <a:endParaRPr lang="en-US" dirty="0"/>
          </a:p>
        </p:txBody>
      </p:sp>
      <p:pic>
        <p:nvPicPr>
          <p:cNvPr id="7" name="Picture 6">
            <a:extLst>
              <a:ext uri="{FF2B5EF4-FFF2-40B4-BE49-F238E27FC236}">
                <a16:creationId xmlns:a16="http://schemas.microsoft.com/office/drawing/2014/main" id="{2B94BFD5-219F-035B-39AA-7BA4E8586DDA}"/>
              </a:ext>
            </a:extLst>
          </p:cNvPr>
          <p:cNvPicPr>
            <a:picLocks noChangeAspect="1"/>
          </p:cNvPicPr>
          <p:nvPr/>
        </p:nvPicPr>
        <p:blipFill>
          <a:blip r:embed="rId2"/>
          <a:stretch>
            <a:fillRect/>
          </a:stretch>
        </p:blipFill>
        <p:spPr>
          <a:xfrm>
            <a:off x="2105391" y="1653991"/>
            <a:ext cx="7353161" cy="4592631"/>
          </a:xfrm>
          <a:prstGeom prst="rect">
            <a:avLst/>
          </a:prstGeom>
        </p:spPr>
      </p:pic>
    </p:spTree>
    <p:extLst>
      <p:ext uri="{BB962C8B-B14F-4D97-AF65-F5344CB8AC3E}">
        <p14:creationId xmlns:p14="http://schemas.microsoft.com/office/powerpoint/2010/main" val="3173103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BD7CC-AD91-C61A-3495-A28B83D8A71E}"/>
              </a:ext>
            </a:extLst>
          </p:cNvPr>
          <p:cNvSpPr>
            <a:spLocks noGrp="1"/>
          </p:cNvSpPr>
          <p:nvPr>
            <p:ph type="title"/>
          </p:nvPr>
        </p:nvSpPr>
        <p:spPr/>
        <p:txBody>
          <a:bodyPr/>
          <a:lstStyle/>
          <a:p>
            <a:r>
              <a:rPr lang="es-ES" dirty="0" err="1"/>
              <a:t>cONCLUSIONES</a:t>
            </a:r>
            <a:endParaRPr lang="en-US" dirty="0"/>
          </a:p>
        </p:txBody>
      </p:sp>
      <p:sp>
        <p:nvSpPr>
          <p:cNvPr id="4" name="Slide Number Placeholder 3">
            <a:extLst>
              <a:ext uri="{FF2B5EF4-FFF2-40B4-BE49-F238E27FC236}">
                <a16:creationId xmlns:a16="http://schemas.microsoft.com/office/drawing/2014/main" id="{D3F3898B-BA00-8123-57AB-C88DFA661C81}"/>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
        <p:nvSpPr>
          <p:cNvPr id="7" name="Text Placeholder 6">
            <a:extLst>
              <a:ext uri="{FF2B5EF4-FFF2-40B4-BE49-F238E27FC236}">
                <a16:creationId xmlns:a16="http://schemas.microsoft.com/office/drawing/2014/main" id="{70E21162-6E07-C20D-E555-F89B5792F336}"/>
              </a:ext>
            </a:extLst>
          </p:cNvPr>
          <p:cNvSpPr>
            <a:spLocks noGrp="1"/>
          </p:cNvSpPr>
          <p:nvPr>
            <p:ph type="body" sz="quarter" idx="13"/>
          </p:nvPr>
        </p:nvSpPr>
        <p:spPr>
          <a:xfrm>
            <a:off x="1145850" y="1954652"/>
            <a:ext cx="9325504" cy="3767721"/>
          </a:xfrm>
        </p:spPr>
        <p:txBody>
          <a:bodyPr>
            <a:normAutofit fontScale="92500" lnSpcReduction="10000"/>
          </a:bodyPr>
          <a:lstStyle/>
          <a:p>
            <a:pPr>
              <a:lnSpc>
                <a:spcPct val="107000"/>
              </a:lnSpc>
              <a:spcAft>
                <a:spcPts val="800"/>
              </a:spcAft>
            </a:pPr>
            <a:r>
              <a:rPr lang="es-EC" sz="1800" kern="100" dirty="0">
                <a:effectLst/>
                <a:latin typeface="Aptos" panose="020B0004020202020204" pitchFamily="34" charset="0"/>
                <a:ea typeface="Aptos" panose="020B0004020202020204" pitchFamily="34" charset="0"/>
                <a:cs typeface="Times New Roman" panose="02020603050405020304" pitchFamily="18" charset="0"/>
              </a:rPr>
              <a:t>El aspecto más importante del proyecto fue encontrar la función para calcular el interés.</a:t>
            </a:r>
          </a:p>
          <a:p>
            <a:pPr>
              <a:lnSpc>
                <a:spcPct val="107000"/>
              </a:lnSpc>
              <a:spcAft>
                <a:spcPts val="800"/>
              </a:spcAft>
            </a:pPr>
            <a:r>
              <a:rPr lang="es-EC" sz="1800" kern="100" dirty="0">
                <a:effectLst/>
                <a:latin typeface="Aptos" panose="020B0004020202020204" pitchFamily="34" charset="0"/>
                <a:ea typeface="Aptos" panose="020B0004020202020204" pitchFamily="34" charset="0"/>
                <a:cs typeface="Times New Roman" panose="02020603050405020304" pitchFamily="18" charset="0"/>
              </a:rPr>
              <a:t>El programa desarrollado ofrece una gran flexibilidad y adaptabilidad a las necesidades de los usuarios al permitirles seleccionar diferentes frecuencias de aportes (semanal, mensual, bimestral y trimestral).</a:t>
            </a:r>
          </a:p>
          <a:p>
            <a:pPr>
              <a:lnSpc>
                <a:spcPct val="107000"/>
              </a:lnSpc>
              <a:spcAft>
                <a:spcPts val="800"/>
              </a:spcAft>
            </a:pPr>
            <a:r>
              <a:rPr lang="es-EC" sz="1800" kern="100" dirty="0">
                <a:effectLst/>
                <a:latin typeface="Aptos" panose="020B0004020202020204" pitchFamily="34" charset="0"/>
                <a:ea typeface="Aptos" panose="020B0004020202020204" pitchFamily="34" charset="0"/>
                <a:cs typeface="Times New Roman" panose="02020603050405020304" pitchFamily="18" charset="0"/>
              </a:rPr>
              <a:t>El programa desarrollado ofrece una gran flexibilidad y adaptabilidad a las necesidades de los usuarios al permitirles seleccionar diferentes frecuencias de aportes (semanal, mensual, bimestral y trimestral).</a:t>
            </a:r>
          </a:p>
          <a:p>
            <a:pPr>
              <a:lnSpc>
                <a:spcPct val="107000"/>
              </a:lnSpc>
              <a:spcAft>
                <a:spcPts val="800"/>
              </a:spcAft>
            </a:pPr>
            <a:r>
              <a:rPr lang="es-EC" sz="1800" kern="100" dirty="0">
                <a:effectLst/>
                <a:latin typeface="Aptos" panose="020B0004020202020204" pitchFamily="34" charset="0"/>
                <a:ea typeface="Aptos" panose="020B0004020202020204" pitchFamily="34" charset="0"/>
                <a:cs typeface="Times New Roman" panose="02020603050405020304" pitchFamily="18" charset="0"/>
              </a:rPr>
              <a:t>El programa implementa mecanismos de validación para asegurar que los datos ingresados por los usuarios sean apropiados, estableciendo límites mínimos para el depósito inicial (50 dólares) y los aportes periódicos (5 dólares)</a:t>
            </a:r>
          </a:p>
          <a:p>
            <a:pPr>
              <a:lnSpc>
                <a:spcPct val="107000"/>
              </a:lnSpc>
              <a:spcAft>
                <a:spcPts val="800"/>
              </a:spcAft>
            </a:pPr>
            <a:r>
              <a:rPr lang="es-EC" sz="1800" kern="100" dirty="0">
                <a:effectLst/>
                <a:latin typeface="Aptos" panose="020B0004020202020204" pitchFamily="34" charset="0"/>
                <a:ea typeface="Aptos" panose="020B0004020202020204" pitchFamily="34" charset="0"/>
                <a:cs typeface="Times New Roman" panose="02020603050405020304" pitchFamily="18" charset="0"/>
              </a:rPr>
              <a:t>La función de actualizar parámetros y recalcular instantáneamente los resultados permite a los usuarios explorar múltiples escenarios de ahorro</a:t>
            </a:r>
          </a:p>
        </p:txBody>
      </p:sp>
    </p:spTree>
    <p:extLst>
      <p:ext uri="{BB962C8B-B14F-4D97-AF65-F5344CB8AC3E}">
        <p14:creationId xmlns:p14="http://schemas.microsoft.com/office/powerpoint/2010/main" val="41337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err="1"/>
              <a:t>Muchas</a:t>
            </a:r>
            <a:r>
              <a:rPr lang="en-US" dirty="0"/>
              <a:t> gracias</a:t>
            </a:r>
          </a:p>
        </p:txBody>
      </p:sp>
      <p:sp>
        <p:nvSpPr>
          <p:cNvPr id="3" name="Text Placeholder 2">
            <a:extLst>
              <a:ext uri="{FF2B5EF4-FFF2-40B4-BE49-F238E27FC236}">
                <a16:creationId xmlns:a16="http://schemas.microsoft.com/office/drawing/2014/main" id="{1EC6DB3D-3AE2-9478-3245-FE2F98B96EC7}"/>
              </a:ext>
            </a:extLst>
          </p:cNvPr>
          <p:cNvSpPr>
            <a:spLocks noGrp="1"/>
          </p:cNvSpPr>
          <p:nvPr>
            <p:ph type="body" sz="quarter" idx="13"/>
          </p:nvPr>
        </p:nvSpPr>
        <p:spPr>
          <a:xfrm>
            <a:off x="911353" y="4006024"/>
            <a:ext cx="5794248" cy="2346960"/>
          </a:xfrm>
        </p:spPr>
        <p:txBody>
          <a:bodyPr/>
          <a:lstStyle/>
          <a:p>
            <a:r>
              <a:rPr lang="en-US" dirty="0" err="1"/>
              <a:t>Metodos</a:t>
            </a:r>
            <a:r>
              <a:rPr lang="en-US" dirty="0"/>
              <a:t> </a:t>
            </a:r>
            <a:r>
              <a:rPr lang="en-US" dirty="0" err="1"/>
              <a:t>Numericos</a:t>
            </a:r>
            <a:r>
              <a:rPr lang="en-US" dirty="0"/>
              <a:t> GR1CC</a:t>
            </a:r>
          </a:p>
          <a:p>
            <a:endParaRPr lang="en-US" dirty="0"/>
          </a:p>
        </p:txBody>
      </p:sp>
    </p:spTree>
    <p:extLst>
      <p:ext uri="{BB962C8B-B14F-4D97-AF65-F5344CB8AC3E}">
        <p14:creationId xmlns:p14="http://schemas.microsoft.com/office/powerpoint/2010/main" val="3493061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Agenda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3493008"/>
          </a:xfrm>
        </p:spPr>
        <p:txBody>
          <a:bodyPr/>
          <a:lstStyle/>
          <a:p>
            <a:r>
              <a:rPr lang="en-US"/>
              <a:t>Objetivos</a:t>
            </a:r>
          </a:p>
          <a:p>
            <a:r>
              <a:rPr lang="en-US" dirty="0" err="1"/>
              <a:t>Solucion</a:t>
            </a:r>
            <a:endParaRPr lang="en-US" dirty="0"/>
          </a:p>
          <a:p>
            <a:r>
              <a:rPr lang="en-US" dirty="0" err="1"/>
              <a:t>Interfaz</a:t>
            </a:r>
            <a:endParaRPr lang="en-US" dirty="0"/>
          </a:p>
          <a:p>
            <a:r>
              <a:rPr lang="en-US" dirty="0"/>
              <a:t>Desarrollo </a:t>
            </a:r>
            <a:r>
              <a:rPr lang="en-US" dirty="0" err="1"/>
              <a:t>matemático</a:t>
            </a:r>
            <a:endParaRPr lang="en-US" dirty="0"/>
          </a:p>
          <a:p>
            <a:r>
              <a:rPr lang="en-US" dirty="0" err="1"/>
              <a:t>Diagrama</a:t>
            </a:r>
            <a:r>
              <a:rPr lang="en-US" dirty="0"/>
              <a:t> de </a:t>
            </a:r>
            <a:r>
              <a:rPr lang="en-US" dirty="0" err="1"/>
              <a:t>flujo</a:t>
            </a:r>
            <a:endParaRPr lang="en-US" dirty="0"/>
          </a:p>
          <a:p>
            <a:r>
              <a:rPr lang="en-US" dirty="0" err="1"/>
              <a:t>Grafica</a:t>
            </a:r>
            <a:r>
              <a:rPr lang="en-US" dirty="0"/>
              <a:t> de </a:t>
            </a:r>
            <a:r>
              <a:rPr lang="en-US" dirty="0" err="1"/>
              <a:t>ahorro</a:t>
            </a:r>
            <a:endParaRPr lang="en-US" dirty="0"/>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OBJETIVOS</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1145850" y="1954652"/>
            <a:ext cx="9325504" cy="3767721"/>
          </a:xfrm>
        </p:spPr>
        <p:txBody>
          <a:bodyPr>
            <a:normAutofit fontScale="85000" lnSpcReduction="10000"/>
          </a:bodyPr>
          <a:lstStyle/>
          <a:p>
            <a:r>
              <a:rPr lang="es-ES" dirty="0"/>
              <a:t>Crear una herramienta que permita a los usuarios calcular la evolución de sus ahorros a lo largo del tiempo, considerando un depósito inicial, aportes periódicos, frecuencias de aportes y una tasa de interés anual.</a:t>
            </a:r>
          </a:p>
          <a:p>
            <a:r>
              <a:rPr lang="es-ES" dirty="0"/>
              <a:t>Explicación de cómo el programa maneja aportes periódicos en distintas frecuencias y asegura la validez de los datos ingresados.</a:t>
            </a:r>
          </a:p>
          <a:p>
            <a:r>
              <a:rPr lang="es-ES" dirty="0"/>
              <a:t> Asegurar que los datos ingresados por el usuario sean apropiados, estableciendo límites mínimos para el depósito inicial y los aportes periódicos. </a:t>
            </a:r>
          </a:p>
          <a:p>
            <a:r>
              <a:rPr lang="es-ES" dirty="0"/>
              <a:t>Mostrar los resultados en una tabla que detalle cada período, incluyendo aportes, capital acumulado, intereses ganados y ganancia acumulada, así como un gráfico que visualice la evolución del capital y la ganancia acumulada a lo largo del tiempo.</a:t>
            </a:r>
            <a:endParaRPr lang="en-US" dirty="0"/>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3306969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2B84-EAC4-77EA-4111-4DF00D7CAD35}"/>
              </a:ext>
            </a:extLst>
          </p:cNvPr>
          <p:cNvSpPr>
            <a:spLocks noGrp="1"/>
          </p:cNvSpPr>
          <p:nvPr>
            <p:ph type="title"/>
          </p:nvPr>
        </p:nvSpPr>
        <p:spPr>
          <a:xfrm>
            <a:off x="902208" y="420624"/>
            <a:ext cx="5864352" cy="1307592"/>
          </a:xfrm>
        </p:spPr>
        <p:txBody>
          <a:bodyPr/>
          <a:lstStyle/>
          <a:p>
            <a:r>
              <a:rPr lang="en-US" dirty="0" err="1"/>
              <a:t>Solucion</a:t>
            </a:r>
            <a:endParaRPr lang="en-US" dirty="0"/>
          </a:p>
        </p:txBody>
      </p:sp>
      <p:sp>
        <p:nvSpPr>
          <p:cNvPr id="4" name="TextBox 3">
            <a:extLst>
              <a:ext uri="{FF2B5EF4-FFF2-40B4-BE49-F238E27FC236}">
                <a16:creationId xmlns:a16="http://schemas.microsoft.com/office/drawing/2014/main" id="{866C01E6-C62C-BBB0-0411-C1699E79BC59}"/>
              </a:ext>
            </a:extLst>
          </p:cNvPr>
          <p:cNvSpPr txBox="1"/>
          <p:nvPr/>
        </p:nvSpPr>
        <p:spPr>
          <a:xfrm>
            <a:off x="1021080" y="2191425"/>
            <a:ext cx="9750552" cy="1754326"/>
          </a:xfrm>
          <a:prstGeom prst="rect">
            <a:avLst/>
          </a:prstGeom>
          <a:noFill/>
        </p:spPr>
        <p:txBody>
          <a:bodyPr wrap="square" rtlCol="0">
            <a:spAutoFit/>
          </a:bodyPr>
          <a:lstStyle/>
          <a:p>
            <a:r>
              <a:rPr lang="es-EC" sz="1800" dirty="0">
                <a:effectLst/>
                <a:latin typeface="Times New Roman" panose="02020603050405020304" pitchFamily="18" charset="0"/>
                <a:ea typeface="Arial" panose="020B0604020202020204" pitchFamily="34" charset="0"/>
              </a:rPr>
              <a:t>La primera etapa del programa es la creación de la función </a:t>
            </a:r>
            <a:r>
              <a:rPr lang="es-EC" sz="1800" b="1" dirty="0">
                <a:effectLst/>
                <a:latin typeface="Times New Roman" panose="02020603050405020304" pitchFamily="18" charset="0"/>
                <a:ea typeface="Arial" panose="020B0604020202020204" pitchFamily="34" charset="0"/>
              </a:rPr>
              <a:t>“</a:t>
            </a:r>
            <a:r>
              <a:rPr lang="es-EC" sz="1800" b="1" dirty="0" err="1">
                <a:effectLst/>
                <a:latin typeface="Times New Roman" panose="02020603050405020304" pitchFamily="18" charset="0"/>
                <a:ea typeface="Arial" panose="020B0604020202020204" pitchFamily="34" charset="0"/>
              </a:rPr>
              <a:t>calcular_ahorro</a:t>
            </a:r>
            <a:r>
              <a:rPr lang="es-EC" sz="1800" b="1" dirty="0">
                <a:effectLst/>
                <a:latin typeface="Times New Roman" panose="02020603050405020304" pitchFamily="18" charset="0"/>
                <a:ea typeface="Arial" panose="020B0604020202020204" pitchFamily="34" charset="0"/>
              </a:rPr>
              <a:t>”</a:t>
            </a:r>
            <a:r>
              <a:rPr lang="es-EC" sz="1800" dirty="0">
                <a:effectLst/>
                <a:latin typeface="Times New Roman" panose="02020603050405020304" pitchFamily="18" charset="0"/>
                <a:ea typeface="Arial" panose="020B0604020202020204" pitchFamily="34" charset="0"/>
              </a:rPr>
              <a:t>, que requiere el depósito inicial, los aportes periódicos, la frecuencia de los aportes, la tasa de interés anual y el número de periodos como parámetros. Seguido calcula la tasa de interés periódica dividiendo la tasa anual por el número de periodos por año. Luego, la función recorre cada periodo y suma los aportes y calcula el interés compuesto para cada periodo.</a:t>
            </a:r>
            <a:endParaRPr lang="en-US" sz="1800" dirty="0">
              <a:effectLst/>
              <a:latin typeface="Arial" panose="020B0604020202020204" pitchFamily="34" charset="0"/>
              <a:ea typeface="Arial" panose="020B0604020202020204" pitchFamily="34" charset="0"/>
            </a:endParaRPr>
          </a:p>
          <a:p>
            <a:endParaRPr lang="en-US" dirty="0"/>
          </a:p>
        </p:txBody>
      </p:sp>
      <p:pic>
        <p:nvPicPr>
          <p:cNvPr id="5" name="Imagen 4">
            <a:extLst>
              <a:ext uri="{FF2B5EF4-FFF2-40B4-BE49-F238E27FC236}">
                <a16:creationId xmlns:a16="http://schemas.microsoft.com/office/drawing/2014/main" id="{CFC5370F-6D9B-56E4-E06C-9F866F487DC3}"/>
              </a:ext>
            </a:extLst>
          </p:cNvPr>
          <p:cNvPicPr>
            <a:picLocks noChangeAspect="1"/>
          </p:cNvPicPr>
          <p:nvPr/>
        </p:nvPicPr>
        <p:blipFill>
          <a:blip r:embed="rId2"/>
          <a:stretch>
            <a:fillRect/>
          </a:stretch>
        </p:blipFill>
        <p:spPr>
          <a:xfrm>
            <a:off x="957432" y="3945751"/>
            <a:ext cx="9182355" cy="380064"/>
          </a:xfrm>
          <a:prstGeom prst="rect">
            <a:avLst/>
          </a:prstGeom>
        </p:spPr>
      </p:pic>
    </p:spTree>
    <p:extLst>
      <p:ext uri="{BB962C8B-B14F-4D97-AF65-F5344CB8AC3E}">
        <p14:creationId xmlns:p14="http://schemas.microsoft.com/office/powerpoint/2010/main" val="1717034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420624"/>
            <a:ext cx="5864352" cy="1179576"/>
          </a:xfrm>
        </p:spPr>
        <p:txBody>
          <a:bodyPr/>
          <a:lstStyle/>
          <a:p>
            <a:r>
              <a:rPr lang="en-US" dirty="0" err="1"/>
              <a:t>Solucion</a:t>
            </a:r>
            <a:endParaRPr lang="en-US" dirty="0"/>
          </a:p>
        </p:txBody>
      </p:sp>
      <p:sp>
        <p:nvSpPr>
          <p:cNvPr id="4" name="Picture Placeholder 3">
            <a:extLst>
              <a:ext uri="{FF2B5EF4-FFF2-40B4-BE49-F238E27FC236}">
                <a16:creationId xmlns:a16="http://schemas.microsoft.com/office/drawing/2014/main" id="{4E962278-E150-A227-3C5E-5DA1028C08A3}"/>
              </a:ext>
            </a:extLst>
          </p:cNvPr>
          <p:cNvSpPr>
            <a:spLocks noGrp="1"/>
          </p:cNvSpPr>
          <p:nvPr>
            <p:ph type="pic" sz="quarter" idx="10"/>
          </p:nvPr>
        </p:nvSpPr>
        <p:spPr/>
        <p:txBody>
          <a:bodyPr/>
          <a:lstStyle/>
          <a:p>
            <a:endParaRPr lang="en-US"/>
          </a:p>
        </p:txBody>
      </p:sp>
      <p:pic>
        <p:nvPicPr>
          <p:cNvPr id="5" name="Imagen 4">
            <a:extLst>
              <a:ext uri="{FF2B5EF4-FFF2-40B4-BE49-F238E27FC236}">
                <a16:creationId xmlns:a16="http://schemas.microsoft.com/office/drawing/2014/main" id="{981C336E-FC9C-815E-9368-67A880CC696F}"/>
              </a:ext>
            </a:extLst>
          </p:cNvPr>
          <p:cNvPicPr>
            <a:picLocks noChangeAspect="1"/>
          </p:cNvPicPr>
          <p:nvPr/>
        </p:nvPicPr>
        <p:blipFill>
          <a:blip r:embed="rId2"/>
          <a:stretch>
            <a:fillRect/>
          </a:stretch>
        </p:blipFill>
        <p:spPr>
          <a:xfrm>
            <a:off x="528584" y="1768075"/>
            <a:ext cx="11134832" cy="4396740"/>
          </a:xfrm>
          <a:prstGeom prst="rect">
            <a:avLst/>
          </a:prstGeom>
        </p:spPr>
      </p:pic>
    </p:spTree>
    <p:extLst>
      <p:ext uri="{BB962C8B-B14F-4D97-AF65-F5344CB8AC3E}">
        <p14:creationId xmlns:p14="http://schemas.microsoft.com/office/powerpoint/2010/main" val="3786907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17A491-5E0B-6702-9481-CFF0C307835E}"/>
              </a:ext>
            </a:extLst>
          </p:cNvPr>
          <p:cNvSpPr>
            <a:spLocks noGrp="1"/>
          </p:cNvSpPr>
          <p:nvPr>
            <p:ph type="title"/>
          </p:nvPr>
        </p:nvSpPr>
        <p:spPr>
          <a:xfrm>
            <a:off x="231648" y="1335024"/>
            <a:ext cx="5864352" cy="880638"/>
          </a:xfrm>
        </p:spPr>
        <p:txBody>
          <a:bodyPr/>
          <a:lstStyle/>
          <a:p>
            <a:r>
              <a:rPr lang="es-MX" dirty="0" err="1"/>
              <a:t>Solucion</a:t>
            </a:r>
            <a:endParaRPr lang="es-EC" dirty="0"/>
          </a:p>
        </p:txBody>
      </p:sp>
      <p:sp>
        <p:nvSpPr>
          <p:cNvPr id="3" name="Marcador de posición de imagen 2">
            <a:extLst>
              <a:ext uri="{FF2B5EF4-FFF2-40B4-BE49-F238E27FC236}">
                <a16:creationId xmlns:a16="http://schemas.microsoft.com/office/drawing/2014/main" id="{8C340F61-4F08-E5CE-296A-487C1E2A8EF4}"/>
              </a:ext>
            </a:extLst>
          </p:cNvPr>
          <p:cNvSpPr>
            <a:spLocks noGrp="1"/>
          </p:cNvSpPr>
          <p:nvPr>
            <p:ph type="pic" sz="quarter" idx="10"/>
          </p:nvPr>
        </p:nvSpPr>
        <p:spPr/>
        <p:txBody>
          <a:bodyPr/>
          <a:lstStyle/>
          <a:p>
            <a:endParaRPr lang="es-EC"/>
          </a:p>
        </p:txBody>
      </p:sp>
      <p:pic>
        <p:nvPicPr>
          <p:cNvPr id="5" name="Imagen 4">
            <a:extLst>
              <a:ext uri="{FF2B5EF4-FFF2-40B4-BE49-F238E27FC236}">
                <a16:creationId xmlns:a16="http://schemas.microsoft.com/office/drawing/2014/main" id="{A859FFBE-226F-924B-98C0-65DB59F98377}"/>
              </a:ext>
            </a:extLst>
          </p:cNvPr>
          <p:cNvPicPr>
            <a:picLocks noChangeAspect="1"/>
          </p:cNvPicPr>
          <p:nvPr/>
        </p:nvPicPr>
        <p:blipFill>
          <a:blip r:embed="rId2"/>
          <a:stretch>
            <a:fillRect/>
          </a:stretch>
        </p:blipFill>
        <p:spPr>
          <a:xfrm>
            <a:off x="3785329" y="264731"/>
            <a:ext cx="7030431" cy="6268325"/>
          </a:xfrm>
          <a:prstGeom prst="rect">
            <a:avLst/>
          </a:prstGeom>
        </p:spPr>
      </p:pic>
    </p:spTree>
    <p:extLst>
      <p:ext uri="{BB962C8B-B14F-4D97-AF65-F5344CB8AC3E}">
        <p14:creationId xmlns:p14="http://schemas.microsoft.com/office/powerpoint/2010/main" val="2845793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7543C-7704-97BC-50AB-BDF547BBC453}"/>
              </a:ext>
            </a:extLst>
          </p:cNvPr>
          <p:cNvSpPr>
            <a:spLocks noGrp="1"/>
          </p:cNvSpPr>
          <p:nvPr>
            <p:ph type="title"/>
          </p:nvPr>
        </p:nvSpPr>
        <p:spPr>
          <a:xfrm>
            <a:off x="902208" y="420624"/>
            <a:ext cx="5864352" cy="896112"/>
          </a:xfrm>
        </p:spPr>
        <p:txBody>
          <a:bodyPr/>
          <a:lstStyle/>
          <a:p>
            <a:r>
              <a:rPr lang="en-US" dirty="0" err="1"/>
              <a:t>Solucion</a:t>
            </a:r>
            <a:endParaRPr lang="en-US" dirty="0"/>
          </a:p>
        </p:txBody>
      </p:sp>
      <p:sp>
        <p:nvSpPr>
          <p:cNvPr id="6" name="TextBox 5">
            <a:extLst>
              <a:ext uri="{FF2B5EF4-FFF2-40B4-BE49-F238E27FC236}">
                <a16:creationId xmlns:a16="http://schemas.microsoft.com/office/drawing/2014/main" id="{9636DCBC-2A6D-5CA6-0086-26DB4D2C17F7}"/>
              </a:ext>
            </a:extLst>
          </p:cNvPr>
          <p:cNvSpPr txBox="1"/>
          <p:nvPr/>
        </p:nvSpPr>
        <p:spPr>
          <a:xfrm>
            <a:off x="1115568" y="1764792"/>
            <a:ext cx="10156517" cy="1477328"/>
          </a:xfrm>
          <a:prstGeom prst="rect">
            <a:avLst/>
          </a:prstGeom>
          <a:noFill/>
        </p:spPr>
        <p:txBody>
          <a:bodyPr wrap="square" rtlCol="0">
            <a:spAutoFit/>
          </a:bodyPr>
          <a:lstStyle/>
          <a:p>
            <a:r>
              <a:rPr lang="es-ES" dirty="0"/>
              <a:t>Lugo tenemos la función “</a:t>
            </a:r>
            <a:r>
              <a:rPr lang="es-ES" dirty="0" err="1"/>
              <a:t>graficar_resultados</a:t>
            </a:r>
            <a:r>
              <a:rPr lang="es-ES" dirty="0"/>
              <a:t>” que nos mostrara   el incremento que ha tenido el capital según los aportes que se haya realizado dependiendo el tiempo del periodo, además podemos actualizar cualquiera de los parámetros para probar múltiples escenarios y ver instantáneamente cómo diferentes las configuraciones de depósito inicial, frecuencia de aportes y tasas de interés afectan el crecimiento del ahorro.</a:t>
            </a:r>
            <a:r>
              <a:rPr lang="en-US" dirty="0"/>
              <a:t>s</a:t>
            </a:r>
          </a:p>
        </p:txBody>
      </p:sp>
      <p:pic>
        <p:nvPicPr>
          <p:cNvPr id="4" name="Imagen 3">
            <a:extLst>
              <a:ext uri="{FF2B5EF4-FFF2-40B4-BE49-F238E27FC236}">
                <a16:creationId xmlns:a16="http://schemas.microsoft.com/office/drawing/2014/main" id="{706A58BE-FA8D-83AA-4C58-7A9F0FFCFFD2}"/>
              </a:ext>
            </a:extLst>
          </p:cNvPr>
          <p:cNvPicPr>
            <a:picLocks noChangeAspect="1"/>
          </p:cNvPicPr>
          <p:nvPr/>
        </p:nvPicPr>
        <p:blipFill>
          <a:blip r:embed="rId2"/>
          <a:stretch>
            <a:fillRect/>
          </a:stretch>
        </p:blipFill>
        <p:spPr>
          <a:xfrm>
            <a:off x="570762" y="3429000"/>
            <a:ext cx="10270661" cy="2321169"/>
          </a:xfrm>
          <a:prstGeom prst="rect">
            <a:avLst/>
          </a:prstGeom>
        </p:spPr>
      </p:pic>
    </p:spTree>
    <p:extLst>
      <p:ext uri="{BB962C8B-B14F-4D97-AF65-F5344CB8AC3E}">
        <p14:creationId xmlns:p14="http://schemas.microsoft.com/office/powerpoint/2010/main" val="4128420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764C-8070-B5D4-594C-8E3301D45E40}"/>
              </a:ext>
            </a:extLst>
          </p:cNvPr>
          <p:cNvSpPr>
            <a:spLocks noGrp="1"/>
          </p:cNvSpPr>
          <p:nvPr>
            <p:ph type="title"/>
          </p:nvPr>
        </p:nvSpPr>
        <p:spPr>
          <a:xfrm>
            <a:off x="231648" y="974540"/>
            <a:ext cx="5864352" cy="1005840"/>
          </a:xfrm>
        </p:spPr>
        <p:txBody>
          <a:bodyPr/>
          <a:lstStyle/>
          <a:p>
            <a:r>
              <a:rPr lang="en-US" dirty="0" err="1"/>
              <a:t>Solucion</a:t>
            </a:r>
            <a:endParaRPr lang="en-US" dirty="0"/>
          </a:p>
        </p:txBody>
      </p:sp>
      <p:sp>
        <p:nvSpPr>
          <p:cNvPr id="3" name="Picture Placeholder 2">
            <a:extLst>
              <a:ext uri="{FF2B5EF4-FFF2-40B4-BE49-F238E27FC236}">
                <a16:creationId xmlns:a16="http://schemas.microsoft.com/office/drawing/2014/main" id="{C03DC329-3076-FF64-509E-D767F792C9F6}"/>
              </a:ext>
            </a:extLst>
          </p:cNvPr>
          <p:cNvSpPr>
            <a:spLocks noGrp="1"/>
          </p:cNvSpPr>
          <p:nvPr>
            <p:ph type="pic" sz="quarter" idx="10"/>
          </p:nvPr>
        </p:nvSpPr>
        <p:spPr/>
        <p:txBody>
          <a:bodyPr/>
          <a:lstStyle/>
          <a:p>
            <a:endParaRPr lang="en-US"/>
          </a:p>
        </p:txBody>
      </p:sp>
      <p:pic>
        <p:nvPicPr>
          <p:cNvPr id="6" name="Imagen 5">
            <a:extLst>
              <a:ext uri="{FF2B5EF4-FFF2-40B4-BE49-F238E27FC236}">
                <a16:creationId xmlns:a16="http://schemas.microsoft.com/office/drawing/2014/main" id="{7480301A-2E42-05A2-B20E-A88ECF6175D1}"/>
              </a:ext>
            </a:extLst>
          </p:cNvPr>
          <p:cNvPicPr>
            <a:picLocks noChangeAspect="1"/>
          </p:cNvPicPr>
          <p:nvPr/>
        </p:nvPicPr>
        <p:blipFill>
          <a:blip r:embed="rId2"/>
          <a:stretch>
            <a:fillRect/>
          </a:stretch>
        </p:blipFill>
        <p:spPr>
          <a:xfrm>
            <a:off x="3316713" y="329373"/>
            <a:ext cx="7897327" cy="5925377"/>
          </a:xfrm>
          <a:prstGeom prst="rect">
            <a:avLst/>
          </a:prstGeom>
        </p:spPr>
      </p:pic>
    </p:spTree>
    <p:extLst>
      <p:ext uri="{BB962C8B-B14F-4D97-AF65-F5344CB8AC3E}">
        <p14:creationId xmlns:p14="http://schemas.microsoft.com/office/powerpoint/2010/main" val="419483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52D61-7071-153C-2B0E-821E6153A04D}"/>
              </a:ext>
            </a:extLst>
          </p:cNvPr>
          <p:cNvSpPr>
            <a:spLocks noGrp="1"/>
          </p:cNvSpPr>
          <p:nvPr>
            <p:ph type="title"/>
          </p:nvPr>
        </p:nvSpPr>
        <p:spPr>
          <a:xfrm>
            <a:off x="321916" y="701978"/>
            <a:ext cx="5864352" cy="896112"/>
          </a:xfrm>
        </p:spPr>
        <p:txBody>
          <a:bodyPr/>
          <a:lstStyle/>
          <a:p>
            <a:r>
              <a:rPr lang="en-US" dirty="0" err="1"/>
              <a:t>Interfaz</a:t>
            </a:r>
            <a:endParaRPr lang="en-US" dirty="0"/>
          </a:p>
        </p:txBody>
      </p:sp>
      <p:pic>
        <p:nvPicPr>
          <p:cNvPr id="4" name="Imagen 3">
            <a:extLst>
              <a:ext uri="{FF2B5EF4-FFF2-40B4-BE49-F238E27FC236}">
                <a16:creationId xmlns:a16="http://schemas.microsoft.com/office/drawing/2014/main" id="{03508044-2CAC-EDFD-2CA1-863D8DAFF1C8}"/>
              </a:ext>
            </a:extLst>
          </p:cNvPr>
          <p:cNvPicPr>
            <a:picLocks noChangeAspect="1"/>
          </p:cNvPicPr>
          <p:nvPr/>
        </p:nvPicPr>
        <p:blipFill>
          <a:blip r:embed="rId2"/>
          <a:stretch>
            <a:fillRect/>
          </a:stretch>
        </p:blipFill>
        <p:spPr>
          <a:xfrm>
            <a:off x="3065733" y="492345"/>
            <a:ext cx="8364117" cy="5591955"/>
          </a:xfrm>
          <a:prstGeom prst="rect">
            <a:avLst/>
          </a:prstGeom>
        </p:spPr>
      </p:pic>
    </p:spTree>
    <p:extLst>
      <p:ext uri="{BB962C8B-B14F-4D97-AF65-F5344CB8AC3E}">
        <p14:creationId xmlns:p14="http://schemas.microsoft.com/office/powerpoint/2010/main" val="101256063"/>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3.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{0E764916-37D4-4F01-BA15-2922F8C8B43D}tf16411248_win32</Template>
  <TotalTime>224</TotalTime>
  <Words>470</Words>
  <Application>Microsoft Office PowerPoint</Application>
  <PresentationFormat>Panorámica</PresentationFormat>
  <Paragraphs>46</Paragraphs>
  <Slides>17</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17</vt:i4>
      </vt:variant>
    </vt:vector>
  </HeadingPairs>
  <TitlesOfParts>
    <vt:vector size="24" baseType="lpstr">
      <vt:lpstr>Aptos</vt:lpstr>
      <vt:lpstr>Arial</vt:lpstr>
      <vt:lpstr>Avenir Next LT Pro Light</vt:lpstr>
      <vt:lpstr>Calibri</vt:lpstr>
      <vt:lpstr>Posterama</vt:lpstr>
      <vt:lpstr>Times New Roman</vt:lpstr>
      <vt:lpstr>Custom</vt:lpstr>
      <vt:lpstr>Proyecto de ahorro mensual </vt:lpstr>
      <vt:lpstr>Agenda </vt:lpstr>
      <vt:lpstr>OBJETIVOS</vt:lpstr>
      <vt:lpstr>Solucion</vt:lpstr>
      <vt:lpstr>Solucion</vt:lpstr>
      <vt:lpstr>Solucion</vt:lpstr>
      <vt:lpstr>Solucion</vt:lpstr>
      <vt:lpstr>Solucion</vt:lpstr>
      <vt:lpstr>Interfaz</vt:lpstr>
      <vt:lpstr>Interfaz</vt:lpstr>
      <vt:lpstr>Resultado de la Interfaz</vt:lpstr>
      <vt:lpstr>Desarrollo matematico</vt:lpstr>
      <vt:lpstr>Desarrollo matematico</vt:lpstr>
      <vt:lpstr>Diagrama de flujo</vt:lpstr>
      <vt:lpstr>Evolucion del ahorro</vt:lpstr>
      <vt:lpstr>cONCLUSIONES</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 ALEJANDRO ARCINIEGAS LEON</dc:creator>
  <cp:lastModifiedBy>JOSE ARMANDO SARANGO CUENCA</cp:lastModifiedBy>
  <cp:revision>6</cp:revision>
  <dcterms:created xsi:type="dcterms:W3CDTF">2024-06-18T21:26:47Z</dcterms:created>
  <dcterms:modified xsi:type="dcterms:W3CDTF">2024-06-19T18:42:42Z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